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83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2" autoAdjust="0"/>
    <p:restoredTop sz="95603" autoAdjust="0"/>
  </p:normalViewPr>
  <p:slideViewPr>
    <p:cSldViewPr snapToGrid="0">
      <p:cViewPr varScale="1">
        <p:scale>
          <a:sx n="93" d="100"/>
          <a:sy n="93" d="100"/>
        </p:scale>
        <p:origin x="180" y="4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25"/>
        <a:sy n="37" d="25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Parallel Algorithms for Dense Matrices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CS121 Parallel Computing</a:t>
            </a:r>
          </a:p>
          <a:p>
            <a:pPr eaLnBrk="1" hangingPunct="1"/>
            <a:r>
              <a:rPr lang="en-US"/>
              <a:t>Spring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mtClean="0"/>
                  <a:t>After the initial shifting, run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 more stages.</a:t>
                </a:r>
              </a:p>
              <a:p>
                <a:pPr lvl="1"/>
                <a:r>
                  <a:rPr lang="en-US" smtClean="0"/>
                  <a:t>In every stage, shift A blocks left by 1, and B blocks up by 1. </a:t>
                </a:r>
                <a:endParaRPr lang="en-US" smtClean="0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Each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still has like colored blocks from A and </a:t>
                </a:r>
                <a:r>
                  <a:rPr lang="en-US"/>
                  <a:t>B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Blocks from A stay in same rows and columns from B stay in same </a:t>
                </a:r>
                <a:r>
                  <a:rPr lang="en-US"/>
                  <a:t>columns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So </a:t>
                </a:r>
                <a:r>
                  <a:rPr lang="en-US"/>
                  <a:t>product of the blocks makes up another term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 smtClean="0"/>
                  <a:t>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/>
                  <a:t> stages,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, for all i and </a:t>
                </a:r>
                <a:r>
                  <a:rPr lang="en-US"/>
                  <a:t>j</a:t>
                </a:r>
                <a:r>
                  <a:rPr lang="en-US" smtClean="0"/>
                  <a:t>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  <a:blipFill>
                <a:blip r:embed="rId2"/>
                <a:stretch>
                  <a:fillRect l="-1198" t="-2662" r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987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/>
                  <a:t>Each process only stores one block at a time.  So total storage at any time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amount of computation.</a:t>
                </a:r>
              </a:p>
              <a:p>
                <a:r>
                  <a:rPr lang="en-US" smtClean="0"/>
                  <a:t>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shifts </a:t>
                </a:r>
                <a:r>
                  <a:rPr lang="en-US" smtClean="0"/>
                  <a:t>costs each processor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communication.</a:t>
                </a:r>
              </a:p>
              <a:p>
                <a:r>
                  <a:rPr lang="en-US" smtClean="0"/>
                  <a:t>Total overhead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).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  <a:blipFill>
                <a:blip r:embed="rId2"/>
                <a:stretch>
                  <a:fillRect l="-916" t="-2431" r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658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One of the drawbacks of Cannon is that it can only deal with square matrices, and n must be divisible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SUMMA algorithm overcomes those problems.</a:t>
                </a:r>
              </a:p>
              <a:p>
                <a:pPr lvl="1"/>
                <a:r>
                  <a:rPr lang="en-US" smtClean="0"/>
                  <a:t>Our example is still for a square matrix though.</a:t>
                </a:r>
              </a:p>
              <a:p>
                <a:r>
                  <a:rPr lang="en-US" smtClean="0"/>
                  <a:t>The basic matrix multiplication algorithm is three nested loops.</a:t>
                </a:r>
              </a:p>
              <a:p>
                <a:pPr lvl="1"/>
                <a:r>
                  <a:rPr lang="en-US" smtClean="0"/>
                  <a:t>Fast MM algorithms such as Strassen’s work differently.</a:t>
                </a:r>
              </a:p>
              <a:p>
                <a:r>
                  <a:rPr lang="en-US" smtClean="0"/>
                  <a:t>The loops can be done in any order.</a:t>
                </a:r>
              </a:p>
              <a:p>
                <a:pPr lvl="1"/>
                <a:r>
                  <a:rPr lang="en-US" smtClean="0"/>
                  <a:t>The typical inner product approach is the ijk order.</a:t>
                </a:r>
              </a:p>
              <a:p>
                <a:pPr lvl="1"/>
                <a:r>
                  <a:rPr lang="en-US" smtClean="0"/>
                  <a:t>The outer product approach is kij.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  <a:blipFill>
                <a:blip r:embed="rId2"/>
                <a:stretch>
                  <a:fillRect l="-457" t="-1682" r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encrypted-tbn3.gstatic.com/images?q=tbn:ANd9GcRt_noPwuX5OVMeEASxwAeZKV_KjWFekQoBfmly6jTQMEE6jNg8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8" y="5515292"/>
            <a:ext cx="3853790" cy="7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592" y="6504165"/>
            <a:ext cx="507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Source: </a:t>
            </a:r>
            <a:r>
              <a:rPr lang="en-US" sz="1400"/>
              <a:t>https://patterns.eecs.berkeley.edu/?page_id=158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6" y="1247775"/>
            <a:ext cx="4634104" cy="1968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46" y="3305329"/>
            <a:ext cx="4663435" cy="19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894267"/>
            <a:ext cx="8315662" cy="285077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SUMMA does n outer products.</a:t>
            </a:r>
          </a:p>
          <a:p>
            <a:pPr lvl="1"/>
            <a:r>
              <a:rPr lang="en-US"/>
              <a:t>k’th iteration does outer product of k’th column of A with k’th row of B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Processors in k’th column broadcast their A block to their rows.</a:t>
            </a:r>
          </a:p>
          <a:p>
            <a:pPr lvl="1"/>
            <a:r>
              <a:rPr lang="en-US" smtClean="0"/>
              <a:t>Processors in k’th row broadcast their B block to their columns.</a:t>
            </a:r>
          </a:p>
          <a:p>
            <a:pPr lvl="1"/>
            <a:r>
              <a:rPr lang="en-US" smtClean="0"/>
              <a:t>Processor (i,j) computes A</a:t>
            </a:r>
            <a:r>
              <a:rPr lang="en-US" baseline="-25000" smtClean="0"/>
              <a:t>i,k</a:t>
            </a:r>
            <a:r>
              <a:rPr lang="en-US" smtClean="0"/>
              <a:t> B</a:t>
            </a:r>
            <a:r>
              <a:rPr lang="en-US" baseline="-25000" smtClean="0"/>
              <a:t>k,j</a:t>
            </a:r>
            <a:r>
              <a:rPr lang="en-US" smtClean="0"/>
              <a:t> and accumulates it into C</a:t>
            </a:r>
            <a:r>
              <a:rPr lang="en-US" baseline="-25000" smtClean="0"/>
              <a:t>i,j</a:t>
            </a:r>
            <a:r>
              <a:rPr lang="en-US" smtClean="0"/>
              <a:t>.</a:t>
            </a:r>
          </a:p>
          <a:p>
            <a:r>
              <a:rPr lang="en-US" smtClean="0"/>
              <a:t>Matrices don’t need to be square.</a:t>
            </a:r>
          </a:p>
          <a:p>
            <a:r>
              <a:rPr lang="en-US" smtClean="0"/>
              <a:t>Also allows more flexible mapping of processors to blocks.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" y="1311245"/>
            <a:ext cx="8744036" cy="24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The 2D algorithms up to now used at most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processors.  Since MM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operations, 2D algorithms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running time.  </a:t>
                </a:r>
              </a:p>
              <a:p>
                <a:r>
                  <a:rPr lang="en-US" smtClean="0"/>
                  <a:t>We now show the DNS (Dekkel, Nassimi, Sahni) algorithm that can use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processors.  </a:t>
                </a:r>
              </a:p>
              <a:p>
                <a:r>
                  <a:rPr lang="en-US" smtClean="0"/>
                  <a:t>Arrange the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 in a n x n x n cube.</a:t>
                </a:r>
              </a:p>
              <a:p>
                <a:r>
                  <a:rPr lang="en-US" smtClean="0"/>
                  <a:t>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, processor P</a:t>
                </a:r>
                <a:r>
                  <a:rPr lang="en-US" baseline="-25000" smtClean="0"/>
                  <a:t>i,j,k</a:t>
                </a:r>
                <a:r>
                  <a:rPr lang="en-US" smtClean="0"/>
                  <a:t> computes A</a:t>
                </a:r>
                <a:r>
                  <a:rPr lang="en-US" baseline="-25000" smtClean="0"/>
                  <a:t>i,k</a:t>
                </a:r>
                <a:r>
                  <a:rPr lang="en-US" smtClean="0"/>
                  <a:t> B</a:t>
                </a:r>
                <a:r>
                  <a:rPr lang="en-US" baseline="-25000" smtClean="0"/>
                  <a:t>k,j</a:t>
                </a:r>
                <a:r>
                  <a:rPr lang="en-US" smtClean="0"/>
                  <a:t>.</a:t>
                </a:r>
              </a:p>
              <a:p>
                <a:r>
                  <a:rPr lang="en-US" smtClean="0"/>
                  <a:t>Then processors in each column (i,j,</a:t>
                </a:r>
                <a:r>
                  <a:rPr lang="en-US" smtClean="0">
                    <a:sym typeface="Wingdings" panose="05000000000000000000" pitchFamily="2" charset="2"/>
                  </a:rPr>
                  <a:t>:)  </a:t>
                </a:r>
                <a:r>
                  <a:rPr lang="en-US" smtClean="0"/>
                  <a:t>does reduction to collect result onto processor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.</a:t>
                </a:r>
              </a:p>
              <a:p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604" t="-1947" r="-3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Initially only processors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, hold </a:t>
                </a:r>
                <a:r>
                  <a:rPr lang="en-US" smtClean="0"/>
                  <a:t>the A and B matrices.</a:t>
                </a:r>
              </a:p>
              <a:p>
                <a:r>
                  <a:rPr lang="en-US" smtClean="0"/>
                  <a:t>(a) To </a:t>
                </a:r>
                <a:r>
                  <a:rPr lang="en-US" smtClean="0"/>
                  <a:t>distribute the </a:t>
                </a:r>
                <a:r>
                  <a:rPr lang="en-US" smtClean="0"/>
                  <a:t>data, </a:t>
                </a:r>
                <a:r>
                  <a:rPr lang="en-US" smtClean="0"/>
                  <a:t>the j’th group of processors along the i direction in </a:t>
                </a:r>
                <a:r>
                  <a:rPr lang="en-US" smtClean="0"/>
                  <a:t>0’th (i,j</a:t>
                </a:r>
                <a:r>
                  <a:rPr lang="en-US" smtClean="0"/>
                  <a:t>)-plane </a:t>
                </a:r>
                <a:r>
                  <a:rPr lang="en-US" smtClean="0"/>
                  <a:t>send </a:t>
                </a:r>
                <a:r>
                  <a:rPr lang="en-US" smtClean="0"/>
                  <a:t>their data to corresponding processors in the j’th (i,j)-plane.</a:t>
                </a:r>
              </a:p>
              <a:p>
                <a:r>
                  <a:rPr lang="en-US" smtClean="0"/>
                  <a:t>(b) Then</a:t>
                </a:r>
                <a:r>
                  <a:rPr lang="en-US" smtClean="0"/>
                  <a:t>, in each (i,j)-plane, the </a:t>
                </a:r>
                <a:r>
                  <a:rPr lang="en-US" smtClean="0"/>
                  <a:t>processors along direction i broadcast </a:t>
                </a:r>
                <a:r>
                  <a:rPr lang="en-US" smtClean="0"/>
                  <a:t>in the j direction.</a:t>
                </a:r>
              </a:p>
              <a:p>
                <a:r>
                  <a:rPr lang="en-US" smtClean="0"/>
                  <a:t>Effect is that A is replicated in each </a:t>
                </a:r>
                <a:r>
                  <a:rPr lang="en-US" smtClean="0"/>
                  <a:t>(i,k)-</a:t>
                </a:r>
                <a:r>
                  <a:rPr lang="en-US" smtClean="0"/>
                  <a:t>plane.  </a:t>
                </a:r>
              </a:p>
              <a:p>
                <a:r>
                  <a:rPr lang="en-US" smtClean="0"/>
                  <a:t>Do similar operations for B, so that B is replicated in each </a:t>
                </a:r>
                <a:r>
                  <a:rPr lang="en-US" smtClean="0"/>
                  <a:t>(k,j)-</a:t>
                </a:r>
                <a:r>
                  <a:rPr lang="en-US" smtClean="0"/>
                  <a:t>plane.</a:t>
                </a:r>
              </a:p>
              <a:p>
                <a:r>
                  <a:rPr lang="en-US" smtClean="0"/>
                  <a:t>Then do reduction in the k direction.</a:t>
                </a:r>
              </a:p>
              <a:p>
                <a:r>
                  <a:rPr lang="en-US" smtClean="0"/>
                  <a:t>The broadcast and reduction both take O(log n) time.  So the total computation time is O(log n).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151" t="-1718" r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The DNS algorithm isn’t optimal using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processors, since the total work is O(n</a:t>
                </a:r>
                <a:r>
                  <a:rPr lang="en-US" baseline="30000" smtClean="0"/>
                  <a:t>3</a:t>
                </a:r>
                <a:r>
                  <a:rPr lang="en-US" smtClean="0"/>
                  <a:t> log n).  </a:t>
                </a:r>
              </a:p>
              <a:p>
                <a:r>
                  <a:rPr lang="en-US" smtClean="0"/>
                  <a:t>For a cost optimal version, suppose p=q</a:t>
                </a:r>
                <a:r>
                  <a:rPr lang="en-US" baseline="30000" smtClean="0"/>
                  <a:t>3</a:t>
                </a:r>
                <a:r>
                  <a:rPr lang="en-US" smtClean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. Partition the matrix into q x q blocks, each of size (n/q) x (n/q).</a:t>
                </a:r>
              </a:p>
              <a:p>
                <a:r>
                  <a:rPr lang="en-US" smtClean="0"/>
                  <a:t>Then apply the same algorithm as before on the blocks.</a:t>
                </a:r>
              </a:p>
              <a:p>
                <a:r>
                  <a:rPr lang="en-US" smtClean="0"/>
                  <a:t>The broadcast and reduction both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en-US" smtClean="0"/>
                  <a:t>.  The block multiplication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mtClean="0"/>
                  <a:t>. </a:t>
                </a:r>
              </a:p>
              <a:p>
                <a:r>
                  <a:rPr lang="en-US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mtClean="0"/>
                  <a:t>, the total time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For isoefficiency, 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which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  <a:blipFill>
                <a:blip r:embed="rId2"/>
                <a:stretch>
                  <a:fillRect l="-146" t="-1689" r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linear systems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8638" y="1419224"/>
            <a:ext cx="4792896" cy="5351446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Given a system of n linear equations, we can reduce it to triangular form using Gaussian Elimination.  </a:t>
            </a:r>
          </a:p>
          <a:p>
            <a:r>
              <a:rPr lang="en-US" smtClean="0"/>
              <a:t>Then the triangular equations can be solved by back substitution.</a:t>
            </a:r>
          </a:p>
          <a:p>
            <a:r>
              <a:rPr lang="en-US" smtClean="0"/>
              <a:t>As we’ll see, Gaussian Elimination takes O(n</a:t>
            </a:r>
            <a:r>
              <a:rPr lang="en-US" baseline="30000" smtClean="0"/>
              <a:t>3</a:t>
            </a:r>
            <a:r>
              <a:rPr lang="en-US" smtClean="0"/>
              <a:t>) operations, and back substitution takes O(n</a:t>
            </a:r>
            <a:r>
              <a:rPr lang="en-US" baseline="30000" smtClean="0"/>
              <a:t>2</a:t>
            </a:r>
            <a:r>
              <a:rPr lang="en-US" smtClean="0"/>
              <a:t>) operations.  So linear systems can be solved in O(n</a:t>
            </a:r>
            <a:r>
              <a:rPr lang="en-US" baseline="30000" smtClean="0"/>
              <a:t>3</a:t>
            </a:r>
            <a:r>
              <a:rPr lang="en-US" smtClean="0"/>
              <a:t>) operations.  </a:t>
            </a:r>
          </a:p>
          <a:p>
            <a:r>
              <a:rPr lang="en-US" smtClean="0"/>
              <a:t>Given a matrix A, if Ax = b needs to be solved for multiple b vectors, can also use Gaussian Elimination to compute the LU factorization of A, i.e. A = LU, where L is a lower triangular and U is an upper triangular matrix.</a:t>
            </a:r>
          </a:p>
          <a:p>
            <a:pPr lvl="1"/>
            <a:r>
              <a:rPr lang="en-US" smtClean="0"/>
              <a:t>Then LUx = b can be solved by first solving Ly = b using backwards substitution, then solving Ux = y using backwards substitution.</a:t>
            </a:r>
          </a:p>
          <a:p>
            <a:pPr lvl="1"/>
            <a:r>
              <a:rPr lang="en-US" smtClean="0"/>
              <a:t>Both steps take O(n</a:t>
            </a:r>
            <a:r>
              <a:rPr lang="en-US" baseline="30000" smtClean="0"/>
              <a:t>2</a:t>
            </a:r>
            <a:r>
              <a:rPr lang="en-US" smtClean="0"/>
              <a:t>) time</a:t>
            </a:r>
            <a:r>
              <a:rPr lang="en-US" smtClean="0"/>
              <a:t>.  So solving Ax = b for each b takes O(n</a:t>
            </a:r>
            <a:r>
              <a:rPr lang="en-US" baseline="30000" smtClean="0"/>
              <a:t>2</a:t>
            </a:r>
            <a:r>
              <a:rPr lang="en-US" smtClean="0"/>
              <a:t>) instead of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  <a:endParaRPr lang="en-US" smtClean="0"/>
          </a:p>
          <a:p>
            <a:pPr lvl="1"/>
            <a:r>
              <a:rPr lang="en-US" smtClean="0"/>
              <a:t>The initial LU decomposition takes O(n</a:t>
            </a:r>
            <a:r>
              <a:rPr lang="en-US" baseline="30000" smtClean="0"/>
              <a:t>3</a:t>
            </a:r>
            <a:r>
              <a:rPr lang="en-US" smtClean="0"/>
              <a:t>) time.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2" y="1419225"/>
            <a:ext cx="3650988" cy="9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2622521"/>
            <a:ext cx="3755302" cy="905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http://www.mathspadilla.com/matII/Unit7-SystemsOfEquationsGaussianElimination/gaus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7" y="3652222"/>
            <a:ext cx="3731226" cy="31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Gaussian Elimination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3195"/>
            <a:ext cx="4922988" cy="296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1" y="4323440"/>
            <a:ext cx="4917057" cy="24107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91779" y="1419225"/>
            <a:ext cx="3560781" cy="526127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Three nested loops of size n, so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</a:p>
          <a:p>
            <a:r>
              <a:rPr lang="en-US" smtClean="0"/>
              <a:t>Here we assume for simplicity that A[k,k], which we divide by on line 6, is never 0.</a:t>
            </a:r>
          </a:p>
          <a:p>
            <a:pPr lvl="1"/>
            <a:r>
              <a:rPr lang="en-US" smtClean="0"/>
              <a:t>We also ignore numerical accuracy issues.</a:t>
            </a:r>
          </a:p>
          <a:p>
            <a:pPr lvl="1"/>
            <a:r>
              <a:rPr lang="en-US" smtClean="0"/>
              <a:t>Both these are addressed later using pivoting.  </a:t>
            </a:r>
          </a:p>
          <a:p>
            <a:r>
              <a:rPr lang="en-US" smtClean="0"/>
              <a:t>Iteration k of the algorithm uses A[k,k] to </a:t>
            </a:r>
            <a:r>
              <a:rPr lang="en-US" smtClean="0"/>
              <a:t>eliminate </a:t>
            </a:r>
            <a:r>
              <a:rPr lang="en-US" smtClean="0"/>
              <a:t>all nonzeros in column k.</a:t>
            </a:r>
          </a:p>
          <a:p>
            <a:r>
              <a:rPr lang="en-US" smtClean="0"/>
              <a:t>If we don’t perform lines 7, 8, 13 and 14, the algorithm produces the LU decomposition of A, with L and U stored in the lower and upper triangular parts of A.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Gaussian Elimination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Consider the k’th iteration.</a:t>
                </a:r>
              </a:p>
              <a:p>
                <a:pPr lvl="1"/>
                <a:r>
                  <a:rPr lang="en-US" smtClean="0"/>
                  <a:t>In step (a), divide the k’th row by A[k,k].</a:t>
                </a:r>
              </a:p>
              <a:p>
                <a:pPr lvl="1"/>
                <a:r>
                  <a:rPr lang="en-US" smtClean="0"/>
                  <a:t>In (b), broadcast the k’th row to the higher rows.  </a:t>
                </a:r>
              </a:p>
              <a:p>
                <a:pPr lvl="1"/>
                <a:r>
                  <a:rPr lang="en-US" smtClean="0"/>
                  <a:t>In (c), each row subtracts the proper multiple of row k from itself.</a:t>
                </a:r>
              </a:p>
              <a:p>
                <a:r>
                  <a:rPr lang="en-US" smtClean="0"/>
                  <a:t>Total time over all iterations k for steps (a) and (c) take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.  </a:t>
                </a:r>
              </a:p>
              <a:p>
                <a:r>
                  <a:rPr lang="en-US" smtClean="0"/>
                  <a:t>For each k, step (b) takes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mtClean="0"/>
                  <a:t>.  Thus, over all k-iterations,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this isn’t cost optimal.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  <a:blipFill>
                <a:blip r:embed="rId2"/>
                <a:stretch>
                  <a:fillRect l="-1983" t="-1959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1219477"/>
            <a:ext cx="4565723" cy="5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Dense matrices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176758" cy="5248084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Dense matrices are ones where most elements are nonzero.</a:t>
            </a:r>
          </a:p>
          <a:p>
            <a:r>
              <a:rPr lang="en-US" smtClean="0"/>
              <a:t>Dense matrices are used in </a:t>
            </a:r>
            <a:r>
              <a:rPr lang="en-US" smtClean="0"/>
              <a:t>many optimization problems, and </a:t>
            </a:r>
            <a:r>
              <a:rPr lang="en-US" smtClean="0"/>
              <a:t>physics and chemistry based simulations.</a:t>
            </a:r>
          </a:p>
          <a:p>
            <a:r>
              <a:rPr lang="en-US" smtClean="0"/>
              <a:t>Many dense matrix operations are compute bound.  This, plus their highly regular structure, allows dense matrix operations to be highly optimized. </a:t>
            </a:r>
          </a:p>
          <a:p>
            <a:r>
              <a:rPr lang="en-US" smtClean="0"/>
              <a:t>High performance parallel implementations provided by LAPACK, ScaLAPACK, HPL, etc.</a:t>
            </a:r>
          </a:p>
          <a:p>
            <a:r>
              <a:rPr lang="en-US" smtClean="0"/>
              <a:t>We’ll look at algorithms for matrix-vector multiplication, matrix-matrix multiplication and equation solving (Gaussian elimination).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1D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One problem with previous algorithm is that it waited till iteration k was finished (i.e., the entire k’th column has been eliminated using the k’th row) before starting iteration k+1.</a:t>
            </a:r>
          </a:p>
          <a:p>
            <a:r>
              <a:rPr lang="en-US" smtClean="0"/>
              <a:t>We can use a more efficient pipelined algorithm, where each row uses and sends data as quickly as possible.</a:t>
            </a:r>
          </a:p>
          <a:p>
            <a:pPr lvl="1"/>
            <a:r>
              <a:rPr lang="en-US" smtClean="0"/>
              <a:t>If a row receives data from the previous row, it sends the data to the next row.</a:t>
            </a:r>
          </a:p>
          <a:p>
            <a:pPr lvl="1"/>
            <a:r>
              <a:rPr lang="en-US" smtClean="0"/>
              <a:t>If a row can eliminate some values using data it has, it does so.</a:t>
            </a:r>
          </a:p>
          <a:p>
            <a:pPr lvl="1"/>
            <a:r>
              <a:rPr lang="en-US" smtClean="0"/>
              <a:t>Once a row has done elimination, it sends its new values to the next row.</a:t>
            </a:r>
          </a:p>
          <a:p>
            <a:pPr lvl="1"/>
            <a:r>
              <a:rPr lang="en-US" smtClean="0"/>
              <a:t>Otherwise, the row waits to receive data.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1D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Call </a:t>
            </a:r>
            <a:r>
              <a:rPr lang="en-US" smtClean="0"/>
              <a:t>each of the first three steps above a cycle, and assume for simplicity all cycles take equal time.</a:t>
            </a:r>
          </a:p>
          <a:p>
            <a:r>
              <a:rPr lang="en-US" smtClean="0"/>
              <a:t>Then a row sends out a new version of itself every three cycles.</a:t>
            </a:r>
          </a:p>
          <a:p>
            <a:r>
              <a:rPr lang="en-US" smtClean="0"/>
              <a:t>The last row receives its last piece of data after 2n cycles.  So entire algorithm finishes after O(n) cycles.</a:t>
            </a:r>
          </a:p>
          <a:p>
            <a:r>
              <a:rPr lang="en-US" smtClean="0"/>
              <a:t>Each cycle involves dividing, subtracting or sending O(n) items, so takes O(n) time.</a:t>
            </a:r>
          </a:p>
          <a:p>
            <a:r>
              <a:rPr lang="en-US" smtClean="0"/>
              <a:t>So algorithm takes total O(n</a:t>
            </a:r>
            <a:r>
              <a:rPr lang="en-US" baseline="30000" smtClean="0"/>
              <a:t>2</a:t>
            </a:r>
            <a:r>
              <a:rPr lang="en-US" smtClean="0"/>
              <a:t>) time.</a:t>
            </a:r>
          </a:p>
          <a:p>
            <a:r>
              <a:rPr lang="en-US" smtClean="0"/>
              <a:t>So total work is O(n</a:t>
            </a:r>
            <a:r>
              <a:rPr lang="en-US" baseline="30000" smtClean="0"/>
              <a:t>3</a:t>
            </a:r>
            <a:r>
              <a:rPr lang="en-US" smtClean="0"/>
              <a:t>), and the algorithm is work optimal.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processors, </a:t>
            </a:r>
            <a:r>
              <a:rPr lang="en-US" sz="3600" smtClean="0"/>
              <a:t>load </a:t>
            </a:r>
            <a:r>
              <a:rPr lang="en-US" sz="3600" smtClean="0"/>
              <a:t>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If we have &lt; n processors, we can assign (n/p) consecutive rows per processor.</a:t>
                </a:r>
              </a:p>
              <a:p>
                <a:pPr lvl="1"/>
                <a:r>
                  <a:rPr lang="en-US" smtClean="0"/>
                  <a:t>Each processor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 work.</a:t>
                </a:r>
              </a:p>
              <a:p>
                <a:r>
                  <a:rPr lang="en-US" smtClean="0"/>
                  <a:t>However, this leads to the initial processors finishing earlier than the later processors.</a:t>
                </a:r>
              </a:p>
              <a:p>
                <a:pPr lvl="1"/>
                <a:r>
                  <a:rPr lang="en-US" smtClean="0"/>
                  <a:t>Total idle work (i.e. idle time x number of idle processors)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 prevent idling and achieve better load balancing, can assign the rows in cyclic (round robin) order to the processors.  </a:t>
                </a:r>
              </a:p>
              <a:p>
                <a:pPr lvl="1"/>
                <a:r>
                  <a:rPr lang="en-US" smtClean="0"/>
                  <a:t>Load difference between different processors in any iteration is then at most one row.</a:t>
                </a:r>
              </a:p>
              <a:p>
                <a:pPr lvl="1"/>
                <a:r>
                  <a:rPr lang="en-US" smtClean="0"/>
                  <a:t>Since each row contains O(n) work, and there are O(n) iterations, the total idle work is O(pn</a:t>
                </a:r>
                <a:r>
                  <a:rPr lang="en-US" baseline="30000" smtClean="0"/>
                  <a:t>2</a:t>
                </a:r>
                <a:r>
                  <a:rPr lang="en-US" smtClean="0"/>
                  <a:t>).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  <a:blipFill>
                <a:blip r:embed="rId2"/>
                <a:stretch>
                  <a:fillRect l="-71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" y="1290917"/>
            <a:ext cx="2528238" cy="2140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43" y="1222299"/>
            <a:ext cx="2588291" cy="2555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549" y="1217795"/>
            <a:ext cx="2609310" cy="25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Gaussian Elimination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9806" y="1419225"/>
                <a:ext cx="3506993" cy="50945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First consider using n x n grid of processors to process an n x n matrix.</a:t>
                </a:r>
              </a:p>
              <a:p>
                <a:r>
                  <a:rPr lang="en-US" smtClean="0"/>
                  <a:t>In k’th iteration, A[k,k] needs to be broadcast to the k’th row.</a:t>
                </a:r>
              </a:p>
              <a:p>
                <a:pPr lvl="1"/>
                <a:r>
                  <a:rPr lang="en-US" smtClean="0"/>
                  <a:t>Likewise, A[i,k] needs to be broadcast to the i’th row, for i &gt; k.</a:t>
                </a:r>
              </a:p>
              <a:p>
                <a:r>
                  <a:rPr lang="en-US" smtClean="0"/>
                  <a:t>Also, A[k,j] needs to broadcast to the j’th column,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This algorithm is synchronous, i.e. it finishes iteration k before starting iteration k+1.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9806" y="1419225"/>
                <a:ext cx="3506993" cy="5094530"/>
              </a:xfrm>
              <a:blipFill>
                <a:blip r:embed="rId2"/>
                <a:stretch>
                  <a:fillRect l="-870" t="-2033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5" y="1247775"/>
            <a:ext cx="4929496" cy="54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2D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8748" y="1419225"/>
            <a:ext cx="4398309" cy="536177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Each time a process gets a value (from the left / above), it passes it on (to the right / below).  </a:t>
            </a:r>
          </a:p>
          <a:p>
            <a:pPr>
              <a:lnSpc>
                <a:spcPct val="110000"/>
              </a:lnSpc>
            </a:pPr>
            <a:r>
              <a:rPr lang="en-US" smtClean="0"/>
              <a:t>It also performs the any computations as soon as possible, and sends out its value as soon as it’s been modified.</a:t>
            </a:r>
          </a:p>
          <a:p>
            <a:pPr>
              <a:lnSpc>
                <a:spcPct val="110000"/>
              </a:lnSpc>
            </a:pPr>
            <a:r>
              <a:rPr lang="en-US" smtClean="0"/>
              <a:t>In particular, A[i,j] = A[i,j] – A[i,k] A[k,j], so P</a:t>
            </a:r>
            <a:r>
              <a:rPr lang="en-US" baseline="-25000" smtClean="0"/>
              <a:t>i,j</a:t>
            </a:r>
            <a:r>
              <a:rPr lang="en-US" smtClean="0"/>
              <a:t> can compute a new A[i,j] after it receives A[i,k] and A[k,j].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each k, the processes that have the correct value for iteration k forms a diagonal “wavefront”.</a:t>
            </a:r>
          </a:p>
          <a:p>
            <a:pPr>
              <a:lnSpc>
                <a:spcPct val="110000"/>
              </a:lnSpc>
            </a:pPr>
            <a:r>
              <a:rPr lang="en-US" smtClean="0"/>
              <a:t>As soon as the wavefront passes P</a:t>
            </a:r>
            <a:r>
              <a:rPr lang="en-US" baseline="-25000" smtClean="0"/>
              <a:t>k,k</a:t>
            </a:r>
            <a:r>
              <a:rPr lang="en-US" smtClean="0"/>
              <a:t>, it can start iteration k.</a:t>
            </a:r>
          </a:p>
          <a:p>
            <a:pPr>
              <a:lnSpc>
                <a:spcPct val="110000"/>
              </a:lnSpc>
            </a:pPr>
            <a:r>
              <a:rPr lang="en-US" smtClean="0"/>
              <a:t>Each wavefront moves one step to the right every constant time.  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any process P</a:t>
            </a:r>
            <a:r>
              <a:rPr lang="en-US" baseline="-25000" smtClean="0"/>
              <a:t>k,k</a:t>
            </a:r>
            <a:r>
              <a:rPr lang="en-US" smtClean="0"/>
              <a:t>, the first wavefront reaches it in time O(k), and the last wavefront reaches it O(k) time later.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last wavefront reaches P</a:t>
            </a:r>
            <a:r>
              <a:rPr lang="en-US" baseline="-25000" smtClean="0"/>
              <a:t>n-1,n-1</a:t>
            </a:r>
            <a:r>
              <a:rPr lang="en-US" smtClean="0"/>
              <a:t> in O(n) time, so the algorithm finishes in O(n) time.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total work is O(n</a:t>
            </a:r>
            <a:r>
              <a:rPr lang="en-US" baseline="30000" smtClean="0"/>
              <a:t>3</a:t>
            </a:r>
            <a:r>
              <a:rPr lang="en-US" smtClean="0"/>
              <a:t>).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" y="1142102"/>
            <a:ext cx="4216056" cy="57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processes, </a:t>
            </a:r>
            <a:r>
              <a:rPr lang="en-US" sz="3600" smtClean="0"/>
              <a:t>load </a:t>
            </a:r>
            <a:r>
              <a:rPr lang="en-US" sz="3600" smtClean="0"/>
              <a:t>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mtClean="0"/>
                  <a:t>Can arrange p &lt;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processes in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 grid and run previous algorithm using blocks.</a:t>
                </a:r>
              </a:p>
              <a:p>
                <a:r>
                  <a:rPr lang="en-US" smtClean="0"/>
                  <a:t>If processes receive consecutive rows and columns, there will be idling of lower indexed processors.</a:t>
                </a:r>
              </a:p>
              <a:p>
                <a:r>
                  <a:rPr lang="en-US" smtClean="0"/>
                  <a:t>Use a cyclic mapping in rows and columns for load balancing.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  <a:blipFill>
                <a:blip r:embed="rId2"/>
                <a:stretch>
                  <a:fillRect l="-648" t="-3448" r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5" y="1136074"/>
            <a:ext cx="4247324" cy="244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6" y="1396872"/>
            <a:ext cx="3945561" cy="2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52" y="1141641"/>
            <a:ext cx="4609875" cy="2260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Partial pivoting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2429"/>
            <a:ext cx="8229599" cy="326967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During GE, if one of the A[k,k] values becomes zero or close to 0, then we can’t eliminate the k’th row, </a:t>
            </a:r>
            <a:r>
              <a:rPr lang="en-US" smtClean="0"/>
              <a:t>resp. </a:t>
            </a:r>
            <a:r>
              <a:rPr lang="en-US" smtClean="0"/>
              <a:t>maintain numerical precision.  </a:t>
            </a:r>
          </a:p>
          <a:p>
            <a:r>
              <a:rPr lang="en-US" smtClean="0"/>
              <a:t>In this case, we exchange A[k,k] with the largest value in row k, say in column j.  </a:t>
            </a:r>
          </a:p>
          <a:p>
            <a:pPr lvl="1"/>
            <a:r>
              <a:rPr lang="en-US" smtClean="0"/>
              <a:t>We then interchange columns k and j.</a:t>
            </a:r>
          </a:p>
          <a:p>
            <a:r>
              <a:rPr lang="en-US" smtClean="0"/>
              <a:t>This is easy to do if the matrix is 1D partitioned by row.</a:t>
            </a:r>
          </a:p>
          <a:p>
            <a:pPr lvl="1"/>
            <a:r>
              <a:rPr lang="en-US" smtClean="0"/>
              <a:t>Process storing row k finds the column with the max value.</a:t>
            </a:r>
          </a:p>
          <a:p>
            <a:pPr lvl="1"/>
            <a:r>
              <a:rPr lang="en-US" smtClean="0"/>
              <a:t>It interchanges the columns, and broadcasts the column to other processes so they also do the interchange.</a:t>
            </a:r>
          </a:p>
          <a:p>
            <a:pPr lvl="1"/>
            <a:r>
              <a:rPr lang="en-US" smtClean="0"/>
              <a:t>The interchange can be explicit or implicit (i.e. keep track of the interchanges using a permutation on the columns).</a:t>
            </a:r>
          </a:p>
          <a:p>
            <a:r>
              <a:rPr lang="en-US" smtClean="0"/>
              <a:t>If the matrix is 2D partitioned, partial pivoting can reduce pipelining and hurt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28" y="1419224"/>
            <a:ext cx="4061314" cy="5438775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Consider an n x n matrix A and a n x 1 vector x partitioned across p 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n processors.</a:t>
            </a:r>
          </a:p>
          <a:p>
            <a:pPr lvl="1"/>
            <a:r>
              <a:rPr lang="en-US" smtClean="0"/>
              <a:t>Initially each process stores n/p rows of A and n/p values of x.</a:t>
            </a:r>
          </a:p>
          <a:p>
            <a:pPr lvl="1"/>
            <a:r>
              <a:rPr lang="en-US" smtClean="0"/>
              <a:t>Assume an underlying hypercube architecture.</a:t>
            </a:r>
          </a:p>
          <a:p>
            <a:r>
              <a:rPr lang="en-US" smtClean="0"/>
              <a:t>Each process needs the entire vector to multiply by its rows.</a:t>
            </a:r>
          </a:p>
          <a:p>
            <a:pPr lvl="1"/>
            <a:r>
              <a:rPr lang="en-US" smtClean="0"/>
              <a:t>In step (b), do all-to-all broadcast of the processors’ vector segments.</a:t>
            </a:r>
          </a:p>
          <a:p>
            <a:r>
              <a:rPr lang="en-US" smtClean="0"/>
              <a:t>Each process multiplies the vector by its rows.  </a:t>
            </a:r>
          </a:p>
          <a:p>
            <a:pPr lvl="1"/>
            <a:r>
              <a:rPr lang="en-US" smtClean="0"/>
              <a:t>Each process ends up with n/p values of the output.</a:t>
            </a:r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5779213"/>
            <a:ext cx="400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30970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/>
                  <a:t>Compute time for each process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r>
                  <a:rPr lang="en-US"/>
                  <a:t>Communication time for all-to-all broadcast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Overhead </a:t>
                </a:r>
                <a:r>
                  <a:rPr lang="en-US" smtClean="0"/>
                  <a:t>by all p processors from </a:t>
                </a:r>
                <a:r>
                  <a:rPr lang="en-US"/>
                  <a:t>communication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Total amount of work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  </a:t>
                </a:r>
              </a:p>
              <a:p>
                <a:r>
                  <a:rPr lang="en-US"/>
                  <a:t>For isoefficiency,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).</m:t>
                        </m:r>
                      </m:e>
                    </m:func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pPr lvl="1"/>
                <a:r>
                  <a:rPr lang="en-US"/>
                  <a:t>This is satisfied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endParaRPr lang="en-US"/>
              </a:p>
              <a:p>
                <a:pPr lvl="1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  <a:blipFill>
                <a:blip r:embed="rId2"/>
                <a:stretch>
                  <a:fillRect l="-982" t="-2439" r="-5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Consider a logical 2D mesh of p processes, each initially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portion of the matrix.</a:t>
                </a:r>
              </a:p>
              <a:p>
                <a:r>
                  <a:rPr lang="en-US" smtClean="0"/>
                  <a:t>The vector is stored only in the last column.  Each process in last column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vector values.</a:t>
                </a:r>
              </a:p>
              <a:p>
                <a:r>
                  <a:rPr lang="en-US" smtClean="0"/>
                  <a:t>In (a), each process in last column sends its vector elements to a process on the diagonal.</a:t>
                </a:r>
              </a:p>
              <a:p>
                <a:r>
                  <a:rPr lang="en-US" smtClean="0"/>
                  <a:t>In (b), each diagonal process does a one-to-all broadcast of the vector chunk.</a:t>
                </a:r>
              </a:p>
              <a:p>
                <a:r>
                  <a:rPr lang="en-US" smtClean="0"/>
                  <a:t>In (c), each process multiplies its row chunks by its vector chunks, producing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partial values.  Then each row of processes does a reduction of the partial values to the last process in the row.</a:t>
                </a:r>
              </a:p>
              <a:p>
                <a:r>
                  <a:rPr lang="en-US" smtClean="0"/>
                  <a:t>The output is stored in the last column of processes.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stores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matrix values, and does one multiplication and one addition for each value.  So the total computation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Communication </a:t>
                </a:r>
                <a:r>
                  <a:rPr lang="en-US" smtClean="0"/>
                  <a:t>time </a:t>
                </a:r>
                <a:endParaRPr lang="en-US" smtClean="0"/>
              </a:p>
              <a:p>
                <a:pPr lvl="1"/>
                <a:r>
                  <a:rPr lang="en-US" smtClean="0"/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(b) and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0" smtClean="0"/>
              </a:p>
              <a:p>
                <a:r>
                  <a:rPr lang="en-US" smtClean="0"/>
                  <a:t>Total time per process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Communication </a:t>
                </a:r>
                <a:r>
                  <a:rPr lang="en-US" smtClean="0"/>
                  <a:t>overhead </a:t>
                </a:r>
                <a:r>
                  <a:rPr lang="en-US" smtClean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mtClean="0"/>
                  <a:t>(overhead)</a:t>
                </a:r>
              </a:p>
              <a:p>
                <a:pPr lvl="1"/>
                <a:r>
                  <a:rPr lang="en-US" b="0" smtClean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2D matrix-vector multiplication is more scalable than 1D.  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Matrix multiplication can be done element by element, or by breaking the matrices into blocks and multiplying block by block.</a:t>
                </a:r>
              </a:p>
              <a:p>
                <a:r>
                  <a:rPr lang="en-US" smtClean="0"/>
                  <a:t>We partition A and B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blocks, each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  <a:r>
                  <a:rPr lang="en-US"/>
                  <a:t> </a:t>
                </a:r>
                <a:endParaRPr lang="en-US" smtClean="0"/>
              </a:p>
              <a:p>
                <a:r>
                  <a:rPr lang="en-US" smtClean="0"/>
                  <a:t>Suppose p processes form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mesh.</a:t>
                </a:r>
              </a:p>
              <a:p>
                <a:r>
                  <a:rPr lang="en-US" smtClean="0"/>
                  <a:t>Each process stores the corresponding block from A and B.  </a:t>
                </a:r>
              </a:p>
              <a:p>
                <a:r>
                  <a:rPr lang="en-US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row i processes do all-to-all broadcast of their A blocks, and column j processes do all-to-all broadcast of their B blocks.</a:t>
                </a:r>
              </a:p>
              <a:p>
                <a:r>
                  <a:rPr lang="en-US" smtClean="0"/>
                  <a:t>Each process (i,j) ends up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stored locally.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  <a:blipFill>
                <a:blip r:embed="rId2"/>
                <a:stretch>
                  <a:fillRect l="-408" t="-166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multiplications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matrices.</a:t>
                </a:r>
              </a:p>
              <a:p>
                <a:pPr lvl="1"/>
                <a:r>
                  <a:rPr lang="en-US" smtClean="0"/>
                  <a:t>Compute cost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Each row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 processes does all-to-all broadcast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 amount of data.</a:t>
                </a:r>
              </a:p>
              <a:p>
                <a:pPr lvl="1"/>
                <a:r>
                  <a:rPr lang="en-US" smtClean="0"/>
                  <a:t>Communication </a:t>
                </a:r>
                <a:r>
                  <a:rPr lang="en-US" smtClean="0"/>
                  <a:t>time </a:t>
                </a:r>
                <a:r>
                  <a:rPr lang="en-US" smtClean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and total overhead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 smtClean="0"/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One problem with this algorithm is that each process needs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copies </a:t>
                </a:r>
                <a:r>
                  <a:rPr lang="en-US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matrices</a:t>
                </a:r>
                <a:r>
                  <a:rPr lang="en-US" smtClean="0"/>
                  <a:t>.  </a:t>
                </a:r>
              </a:p>
              <a:p>
                <a:pPr lvl="1"/>
                <a:r>
                  <a:rPr lang="en-US" smtClean="0"/>
                  <a:t>So memory use per process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, and total memory use for all processes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factor more than for the  </a:t>
                </a:r>
                <a:r>
                  <a:rPr lang="en-US" smtClean="0"/>
                  <a:t>sequential algorithm.</a:t>
                </a:r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  <a:blipFill>
                <a:blip r:embed="rId2"/>
                <a:stretch>
                  <a:fillRect l="-137" t="-1345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Cannon’s matrix-matrix multiplication</a:t>
            </a:r>
            <a:endParaRPr 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Cannon’s algorithm </a:t>
                </a:r>
                <a:r>
                  <a:rPr lang="en-US"/>
                  <a:t>has nearly the same efficiency as the previous algorithm, but uses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storage, just like the sequential algorithm. </a:t>
                </a:r>
                <a:endParaRPr lang="en-US" smtClean="0"/>
              </a:p>
              <a:p>
                <a:r>
                  <a:rPr lang="en-US" smtClean="0"/>
                  <a:t>It uses the same partitioning as the previous algorithm, but moves some blocks of A and B to other processors.</a:t>
                </a:r>
              </a:p>
              <a:p>
                <a:pPr lvl="1"/>
                <a:r>
                  <a:rPr lang="en-US" smtClean="0"/>
                  <a:t>Cyclically shift the i’th row of A to the left i, and shift the i’th column of B up by i. </a:t>
                </a:r>
              </a:p>
              <a:p>
                <a:r>
                  <a:rPr lang="en-US" smtClean="0"/>
                  <a:t>Each C value is formed by multiplying like colored blocks from A and B, then adding up the products, one for each color.</a:t>
                </a:r>
              </a:p>
              <a:p>
                <a:pPr lvl="1"/>
                <a:r>
                  <a:rPr lang="en-US" smtClean="0">
                    <a:solidFill>
                      <a:srgbClr val="1503FB"/>
                    </a:solidFill>
                  </a:rPr>
                  <a:t>Ex</a:t>
                </a:r>
                <a:r>
                  <a:rPr lang="en-US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en-US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mtClean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mtClean="0"/>
                  <a:t> i.e. we add up the red, blue and green products.</a:t>
                </a:r>
              </a:p>
              <a:p>
                <a:r>
                  <a:rPr lang="en-US" smtClean="0"/>
                  <a:t>After shifting, for any i, all blocks with the i’th color in A and B lie along the i’th anti-diagonal.</a:t>
                </a:r>
              </a:p>
              <a:p>
                <a:pPr lvl="1"/>
                <a:r>
                  <a:rPr lang="en-US" smtClean="0"/>
                  <a:t>So for any (i,j), like colored blocks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are on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When these blocks are multiplied, they make up one of the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  <a:blipFill>
                <a:blip r:embed="rId2"/>
                <a:stretch>
                  <a:fillRect l="-133" t="-1665" r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6" y="1688502"/>
            <a:ext cx="4105656" cy="398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236" y="5929745"/>
            <a:ext cx="4566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http://cseweb.ucsd.edu/classes/fa12/cse260-b/Lectures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1597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74015</TotalTime>
  <Words>1950</Words>
  <Application>Microsoft Office PowerPoint</Application>
  <PresentationFormat>On-screen Show (4:3)</PresentationFormat>
  <Paragraphs>202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Cambria Math</vt:lpstr>
      <vt:lpstr>Sylfaen</vt:lpstr>
      <vt:lpstr>Symbol</vt:lpstr>
      <vt:lpstr>Times New Roman</vt:lpstr>
      <vt:lpstr>Wingdings</vt:lpstr>
      <vt:lpstr>Pixel</vt:lpstr>
      <vt:lpstr>Parallel Algorithms for Dense Matrices</vt:lpstr>
      <vt:lpstr>Dense matrices </vt:lpstr>
      <vt:lpstr>1D matrix-vector multiplication</vt:lpstr>
      <vt:lpstr>1D matrix-vector multiplication</vt:lpstr>
      <vt:lpstr>2D matrix-vector multiplication</vt:lpstr>
      <vt:lpstr>2D matrix-vector multiplication</vt:lpstr>
      <vt:lpstr>Matrix-matrix multiplication</vt:lpstr>
      <vt:lpstr>Matrix-matrix multiplication</vt:lpstr>
      <vt:lpstr>Cannon’s matrix-matrix multiplication</vt:lpstr>
      <vt:lpstr>Cannon’s matrix-matrix multiplication</vt:lpstr>
      <vt:lpstr>Cannon’s matrix-matrix multiplication</vt:lpstr>
      <vt:lpstr>SUMMA multiplication</vt:lpstr>
      <vt:lpstr>SUMMA multiplication</vt:lpstr>
      <vt:lpstr>3D matrix multiplication</vt:lpstr>
      <vt:lpstr>3D matrix multiplication</vt:lpstr>
      <vt:lpstr>3D matrix multiplication</vt:lpstr>
      <vt:lpstr>Solving linear systems</vt:lpstr>
      <vt:lpstr>Gaussian Elimination</vt:lpstr>
      <vt:lpstr>1D Gaussian Elimination</vt:lpstr>
      <vt:lpstr>Pipelined 1D Gaussian Elimination</vt:lpstr>
      <vt:lpstr>Pipelined 1D Gaussian Elimination</vt:lpstr>
      <vt:lpstr>Fewer processors, load balancing</vt:lpstr>
      <vt:lpstr>2D Gaussian Elimination</vt:lpstr>
      <vt:lpstr>Pipelined 2D Gaussian Elimination</vt:lpstr>
      <vt:lpstr>Fewer processes, load balancing</vt:lpstr>
      <vt:lpstr>Partial pivoting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4163</cp:revision>
  <cp:lastPrinted>2016-09-11T13:46:04Z</cp:lastPrinted>
  <dcterms:created xsi:type="dcterms:W3CDTF">2004-01-06T19:40:29Z</dcterms:created>
  <dcterms:modified xsi:type="dcterms:W3CDTF">2017-04-26T03:54:30Z</dcterms:modified>
</cp:coreProperties>
</file>